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08">
          <p15:clr>
            <a:srgbClr val="A4A3A4"/>
          </p15:clr>
        </p15:guide>
        <p15:guide id="2" orient="horz" pos="312">
          <p15:clr>
            <a:srgbClr val="A4A3A4"/>
          </p15:clr>
        </p15:guide>
        <p15:guide id="3" orient="horz" pos="504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pos="5652">
          <p15:clr>
            <a:srgbClr val="A4A3A4"/>
          </p15:clr>
        </p15:guide>
        <p15:guide id="6" orient="horz" pos="12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9eyJ3WtBNVXs9QRl+4Hll+k8M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8"/>
        <p:guide pos="312" orient="horz"/>
        <p:guide pos="504" orient="horz"/>
        <p:guide pos="4128" orient="horz"/>
        <p:guide pos="5652"/>
        <p:guide pos="12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https://en.wikipedia.org/wiki/Linear_regression#:~:text=In%20statistics%2C%20linear%20regression%20is,as%20dependent%20and%20independent%20variables).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https://machinelearningmastery.com/linear-regression-for-machine-learning/</a:t>
            </a:r>
            <a:endParaRPr/>
          </a:p>
        </p:txBody>
      </p:sp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https://machinelearningmastery.com/linear-regression-for-machine-learning/</a:t>
            </a:r>
            <a:endParaRPr/>
          </a:p>
        </p:txBody>
      </p:sp>
      <p:sp>
        <p:nvSpPr>
          <p:cNvPr id="381" name="Google Shape;381;p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https://machinelearningmastery.com/linear-regression-for-machine-learning/</a:t>
            </a:r>
            <a:endParaRPr/>
          </a:p>
        </p:txBody>
      </p:sp>
      <p:sp>
        <p:nvSpPr>
          <p:cNvPr id="390" name="Google Shape;390;p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https://www.theanalysisfactor.com/interpreting-the-intercept-in-a-regression-model/#:~:text=The%20intercept%20(often%20labeled%20the,of%20Y%20at%20that%20value.</a:t>
            </a:r>
            <a:endParaRPr/>
          </a:p>
        </p:txBody>
      </p:sp>
      <p:sp>
        <p:nvSpPr>
          <p:cNvPr id="408" name="Google Shape;408;p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https://statisticsbyjim.com/glossary/regression-coefficient/#:~:text=In%20linear%20regression%2C%20coefficients%20are,%3A%20y%20%3D%203X%20%2B%205.&amp;text=The%20sign%20of%20each%20coefficient,variable%20and%20the%20response%20variable.</a:t>
            </a:r>
            <a:endParaRPr/>
          </a:p>
        </p:txBody>
      </p:sp>
      <p:sp>
        <p:nvSpPr>
          <p:cNvPr id="417" name="Google Shape;417;p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https://en.wikipedia.org/wiki/Logistic_regression#:~:text=Logistic%20regression%20is%20a%20statistical,a%20form%20of%20binary%20regression).</a:t>
            </a:r>
            <a:endParaRPr/>
          </a:p>
        </p:txBody>
      </p:sp>
      <p:sp>
        <p:nvSpPr>
          <p:cNvPr id="426" name="Google Shape;426;p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https://machinelearningmastery.com/logistic-regression-for-machine-learning/</a:t>
            </a:r>
            <a:endParaRPr/>
          </a:p>
        </p:txBody>
      </p:sp>
      <p:sp>
        <p:nvSpPr>
          <p:cNvPr id="434" name="Google Shape;434;p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https://machinelearningmastery.com/logistic-regression-for-machine-learning/</a:t>
            </a:r>
            <a:endParaRPr/>
          </a:p>
        </p:txBody>
      </p:sp>
      <p:sp>
        <p:nvSpPr>
          <p:cNvPr id="442" name="Google Shape;442;p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p4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4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" name="Google Shape;5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62;p4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" name="Google Shape;6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4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" name="Google Shape;6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5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5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54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54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" name="Google Shape;2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55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55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56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57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5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" name="Google Shape;12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5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5" name="Google Shape;1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6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9" name="Google Shape;12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and Content">
  <p:cSld name="15_Title and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6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6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3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39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3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6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3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6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64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6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6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6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66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6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67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8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68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68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69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69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7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70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7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p71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7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72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7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73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" name="Google Shape;207;p7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7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7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7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3" name="Google Shape;213;p7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7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7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7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9" name="Google Shape;219;p7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7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7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7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7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7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7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7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7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7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7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7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5" name="Google Shape;235;p7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7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7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7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7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7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7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7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8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8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8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4" name="Google Shape;254;p8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0" name="Google Shape;260;p8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8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83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40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" name="Google Shape;3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8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84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5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85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85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and Content">
  <p:cSld name="15_Title and Conte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6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p86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86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87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87"/>
          <p:cNvSpPr txBox="1"/>
          <p:nvPr/>
        </p:nvSpPr>
        <p:spPr>
          <a:xfrm>
            <a:off x="7284244" y="6403884"/>
            <a:ext cx="32573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&lt;#&gt;</a:t>
            </a:r>
            <a:endParaRPr b="0" i="1" sz="600" u="none" cap="none" strike="noStrike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41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" name="Google Shape;41;p42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43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/>
          <p:nvPr/>
        </p:nvSpPr>
        <p:spPr>
          <a:xfrm>
            <a:off x="163996" y="1"/>
            <a:ext cx="88667" cy="1106904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44"/>
          <p:cNvCxnSpPr/>
          <p:nvPr/>
        </p:nvCxnSpPr>
        <p:spPr>
          <a:xfrm>
            <a:off x="171450" y="6641431"/>
            <a:ext cx="7354303" cy="0"/>
          </a:xfrm>
          <a:prstGeom prst="straightConnector1">
            <a:avLst/>
          </a:prstGeom>
          <a:noFill/>
          <a:ln cap="flat" cmpd="sng" w="9525">
            <a:solidFill>
              <a:srgbClr val="C28E0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4964" y="6479812"/>
            <a:ext cx="1341620" cy="21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robert.kayl@purdueglobal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"/>
          <p:cNvSpPr/>
          <p:nvPr/>
        </p:nvSpPr>
        <p:spPr>
          <a:xfrm>
            <a:off x="163996" y="458699"/>
            <a:ext cx="8820978" cy="41202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"/>
          <p:cNvSpPr/>
          <p:nvPr/>
        </p:nvSpPr>
        <p:spPr>
          <a:xfrm>
            <a:off x="163996" y="206538"/>
            <a:ext cx="8820978" cy="17145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"/>
          <p:cNvSpPr txBox="1"/>
          <p:nvPr>
            <p:ph idx="1" type="subTitle"/>
          </p:nvPr>
        </p:nvSpPr>
        <p:spPr>
          <a:xfrm>
            <a:off x="89519" y="5784014"/>
            <a:ext cx="1982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6"/>
              <a:buFont typeface="Arial"/>
              <a:buNone/>
            </a:pPr>
            <a:r>
              <a:rPr lang="en-US" sz="825">
                <a:latin typeface="Arial"/>
                <a:ea typeface="Arial"/>
                <a:cs typeface="Arial"/>
                <a:sym typeface="Arial"/>
              </a:rPr>
              <a:t>UPDATED: JUNE 20, 2018</a:t>
            </a:r>
            <a:endParaRPr/>
          </a:p>
        </p:txBody>
      </p:sp>
      <p:pic>
        <p:nvPicPr>
          <p:cNvPr id="297" name="Google Shape;2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96" y="4487470"/>
            <a:ext cx="8820978" cy="127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"/>
          <p:cNvSpPr txBox="1"/>
          <p:nvPr/>
        </p:nvSpPr>
        <p:spPr>
          <a:xfrm>
            <a:off x="89518" y="4614561"/>
            <a:ext cx="78027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WELCOME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C28E0E"/>
                </a:solidFill>
                <a:latin typeface="Impact"/>
                <a:ea typeface="Impact"/>
                <a:cs typeface="Impact"/>
                <a:sym typeface="Impact"/>
              </a:rPr>
              <a:t>IN498 – Capstone in Analytics</a:t>
            </a:r>
            <a:endParaRPr b="0" i="0" sz="32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9" name="Google Shape;29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4851" y="6303364"/>
            <a:ext cx="2327815" cy="38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5392" y="2132524"/>
            <a:ext cx="4460384" cy="7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5"/>
          <p:cNvSpPr/>
          <p:nvPr/>
        </p:nvSpPr>
        <p:spPr>
          <a:xfrm>
            <a:off x="344385" y="4783666"/>
            <a:ext cx="4244548" cy="1684867"/>
          </a:xfrm>
          <a:prstGeom prst="rect">
            <a:avLst/>
          </a:prstGeom>
          <a:solidFill>
            <a:srgbClr val="0C0C0C">
              <a:alpha val="7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344386" y="6392332"/>
            <a:ext cx="4244547" cy="160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5"/>
          <p:cNvSpPr txBox="1"/>
          <p:nvPr/>
        </p:nvSpPr>
        <p:spPr>
          <a:xfrm>
            <a:off x="434088" y="5162550"/>
            <a:ext cx="3937500" cy="939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Unit 3</a:t>
            </a:r>
            <a:endParaRPr b="0" i="0" sz="40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Linear Regression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16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6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letter&#10;&#10;Description automatically generated" id="377" name="Google Shape;3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29750"/>
            <a:ext cx="9144000" cy="3020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378" name="Google Shape;3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57181"/>
            <a:ext cx="9144000" cy="135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0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Linear Regression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p90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0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90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letter&#10;&#10;Description automatically generated" id="387" name="Google Shape;38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79447"/>
            <a:ext cx="9144000" cy="389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1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Linear Regression Equation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3" name="Google Shape;393;p91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91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9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application, letter&#10;&#10;Description automatically generated" id="396" name="Google Shape;39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0891"/>
            <a:ext cx="9144000" cy="418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2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Predictions Using Linear Regression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2" name="Google Shape;402;p92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92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2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, email&#10;&#10;Description automatically generated" id="405" name="Google Shape;40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9883"/>
            <a:ext cx="9144000" cy="554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3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Regression Intercept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1" name="Google Shape;411;p93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93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3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, email&#10;&#10;Description automatically generated" id="414" name="Google Shape;41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54857"/>
            <a:ext cx="9144000" cy="205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4"/>
          <p:cNvSpPr txBox="1"/>
          <p:nvPr/>
        </p:nvSpPr>
        <p:spPr>
          <a:xfrm>
            <a:off x="295540" y="297113"/>
            <a:ext cx="7779947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Regression Coefficients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0" name="Google Shape;420;p94"/>
          <p:cNvSpPr txBox="1"/>
          <p:nvPr/>
        </p:nvSpPr>
        <p:spPr>
          <a:xfrm>
            <a:off x="97166" y="1119883"/>
            <a:ext cx="8466000" cy="5149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94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4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&#10;&#10;Description automatically generated" id="423" name="Google Shape;42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54183"/>
            <a:ext cx="9144000" cy="394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5"/>
          <p:cNvSpPr txBox="1"/>
          <p:nvPr/>
        </p:nvSpPr>
        <p:spPr>
          <a:xfrm>
            <a:off x="295541" y="293208"/>
            <a:ext cx="8449066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29" name="Google Shape;429;p95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95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&#10;&#10;Description automatically generated" id="431" name="Google Shape;43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13318"/>
            <a:ext cx="9144000" cy="237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6"/>
          <p:cNvSpPr txBox="1"/>
          <p:nvPr/>
        </p:nvSpPr>
        <p:spPr>
          <a:xfrm>
            <a:off x="295541" y="293208"/>
            <a:ext cx="79761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Logistic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37" name="Google Shape;437;p96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6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hart, line chart&#10;&#10;Description automatically generated" id="439" name="Google Shape;43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4029" y="996593"/>
            <a:ext cx="6982388" cy="586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7"/>
          <p:cNvSpPr txBox="1"/>
          <p:nvPr/>
        </p:nvSpPr>
        <p:spPr>
          <a:xfrm>
            <a:off x="295541" y="293208"/>
            <a:ext cx="79761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Logistic Regression Equation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36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45" name="Google Shape;445;p97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7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letter&#10;&#10;Description automatically generated" id="447" name="Google Shape;44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651000"/>
            <a:ext cx="81915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/>
          <p:nvPr/>
        </p:nvSpPr>
        <p:spPr>
          <a:xfrm>
            <a:off x="337744" y="611724"/>
            <a:ext cx="6377123" cy="727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Overview </a:t>
            </a:r>
            <a:r>
              <a:rPr b="0" i="0" lang="en-US" sz="3000" u="none" cap="none" strike="noStrike">
                <a:solidFill>
                  <a:srgbClr val="C28E0E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30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260312" y="1253448"/>
            <a:ext cx="8623376" cy="5135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4560" y="553261"/>
            <a:ext cx="5450374" cy="5403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97178" y="6388550"/>
            <a:ext cx="3795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, email&#10;&#10;Description automatically generated" id="309" name="Google Shape;3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97689"/>
            <a:ext cx="9144000" cy="546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8"/>
          <p:cNvSpPr txBox="1"/>
          <p:nvPr/>
        </p:nvSpPr>
        <p:spPr>
          <a:xfrm>
            <a:off x="337744" y="126609"/>
            <a:ext cx="6377100" cy="81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Probability</a:t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3" name="Google Shape;453;p98"/>
          <p:cNvSpPr txBox="1"/>
          <p:nvPr/>
        </p:nvSpPr>
        <p:spPr>
          <a:xfrm>
            <a:off x="97166" y="1246506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98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email&#10;&#10;Description automatically generated" id="456" name="Google Shape;45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12604"/>
            <a:ext cx="9144000" cy="564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9"/>
          <p:cNvSpPr txBox="1"/>
          <p:nvPr/>
        </p:nvSpPr>
        <p:spPr>
          <a:xfrm>
            <a:off x="337744" y="126609"/>
            <a:ext cx="8225422" cy="81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Model Selection and Regularization</a:t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2" name="Google Shape;462;p99"/>
          <p:cNvSpPr txBox="1"/>
          <p:nvPr/>
        </p:nvSpPr>
        <p:spPr>
          <a:xfrm>
            <a:off x="97166" y="1036299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99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&#10;&#10;Description automatically generated" id="465" name="Google Shape;46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02069"/>
            <a:ext cx="9144000" cy="217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0"/>
          <p:cNvSpPr txBox="1"/>
          <p:nvPr/>
        </p:nvSpPr>
        <p:spPr>
          <a:xfrm>
            <a:off x="337744" y="126609"/>
            <a:ext cx="8225422" cy="81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Model Selection and Regularization</a:t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1" name="Google Shape;471;p100"/>
          <p:cNvSpPr txBox="1"/>
          <p:nvPr/>
        </p:nvSpPr>
        <p:spPr>
          <a:xfrm>
            <a:off x="97166" y="1036299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100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0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letter&#10;&#10;Description automatically generated" id="474" name="Google Shape;47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9367"/>
            <a:ext cx="9144000" cy="347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1"/>
          <p:cNvSpPr txBox="1"/>
          <p:nvPr/>
        </p:nvSpPr>
        <p:spPr>
          <a:xfrm>
            <a:off x="337744" y="126609"/>
            <a:ext cx="8225422" cy="81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Model Selection and Regularization</a:t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0" name="Google Shape;480;p101"/>
          <p:cNvSpPr txBox="1"/>
          <p:nvPr/>
        </p:nvSpPr>
        <p:spPr>
          <a:xfrm>
            <a:off x="97166" y="1036299"/>
            <a:ext cx="8466000" cy="507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101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01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&#10;&#10;Description automatically generated with medium confidence" id="483" name="Google Shape;48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49822"/>
            <a:ext cx="9144000" cy="273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2"/>
          <p:cNvSpPr txBox="1"/>
          <p:nvPr/>
        </p:nvSpPr>
        <p:spPr>
          <a:xfrm>
            <a:off x="541079" y="240934"/>
            <a:ext cx="7835665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C28E0E"/>
                </a:solidFill>
                <a:latin typeface="Arial"/>
                <a:ea typeface="Arial"/>
                <a:cs typeface="Arial"/>
                <a:sym typeface="Arial"/>
              </a:rPr>
              <a:t>Code Example Walkthrough</a:t>
            </a:r>
            <a:endParaRPr b="1" i="0" sz="4000" u="none" cap="none" strike="noStrike">
              <a:solidFill>
                <a:srgbClr val="C28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02"/>
          <p:cNvSpPr txBox="1"/>
          <p:nvPr/>
        </p:nvSpPr>
        <p:spPr>
          <a:xfrm>
            <a:off x="510990" y="5338925"/>
            <a:ext cx="8466000" cy="4886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02"/>
          <p:cNvPicPr preferRelativeResize="0"/>
          <p:nvPr/>
        </p:nvPicPr>
        <p:blipFill rotWithShape="1">
          <a:blip r:embed="rId3">
            <a:alphaModFix/>
          </a:blip>
          <a:srcRect b="0" l="40150" r="19599" t="3119"/>
          <a:stretch/>
        </p:blipFill>
        <p:spPr>
          <a:xfrm>
            <a:off x="5932570" y="6269172"/>
            <a:ext cx="3289954" cy="11938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02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102"/>
          <p:cNvSpPr/>
          <p:nvPr/>
        </p:nvSpPr>
        <p:spPr>
          <a:xfrm>
            <a:off x="541080" y="1774038"/>
            <a:ext cx="634701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02"/>
          <p:cNvSpPr/>
          <p:nvPr/>
        </p:nvSpPr>
        <p:spPr>
          <a:xfrm>
            <a:off x="370314" y="1263513"/>
            <a:ext cx="8403372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8E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337743" y="2547805"/>
            <a:ext cx="8289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0" name="Google Shape;500;p32"/>
          <p:cNvSpPr txBox="1"/>
          <p:nvPr/>
        </p:nvSpPr>
        <p:spPr>
          <a:xfrm>
            <a:off x="265033" y="3149571"/>
            <a:ext cx="8489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viewing the IN498 Unit 3 presentation. Please contact your instructor at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robert.kayl@purdueglobal.edu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any questions.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Unit 3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335024" y="1478280"/>
            <a:ext cx="8641591" cy="4811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 sure to review Unit 3 in Brightspace for more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Reading</a:t>
            </a:r>
            <a:endParaRPr b="0" i="1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See next slide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Discussion Question (20 points)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See following slides.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Assignment (60 points)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</a:t>
            </a:r>
            <a:r>
              <a:rPr b="0" i="0" lang="en-US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following slides.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Seminar (20 points)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Option 1: Attend each week.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-- Option 2: </a:t>
            </a:r>
            <a:r>
              <a:rPr b="0" i="0" lang="en-US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Reflective Assignment.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Reading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2" name="Google Shape;322;p4"/>
          <p:cNvSpPr txBox="1"/>
          <p:nvPr/>
        </p:nvSpPr>
        <p:spPr>
          <a:xfrm>
            <a:off x="335024" y="1068512"/>
            <a:ext cx="8641591" cy="522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, email&#10;&#10;Description automatically generated" id="324" name="Google Shape;3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5324"/>
            <a:ext cx="9144000" cy="545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/>
          <p:nvPr/>
        </p:nvSpPr>
        <p:spPr>
          <a:xfrm>
            <a:off x="335024" y="46944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Discussion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335024" y="1068512"/>
            <a:ext cx="8641591" cy="522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, letter&#10;&#10;Description automatically generated" id="332" name="Google Shape;3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6942"/>
            <a:ext cx="9144000" cy="509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&#10;&#10;Description automatically generated with low confidence" id="339" name="Google Shape;3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1703"/>
            <a:ext cx="9144000" cy="567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8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5" name="Google Shape;345;p88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, letter&#10;&#10;Description automatically generated" id="346" name="Google Shape;34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8864"/>
            <a:ext cx="9144000" cy="539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9"/>
          <p:cNvSpPr txBox="1"/>
          <p:nvPr/>
        </p:nvSpPr>
        <p:spPr>
          <a:xfrm>
            <a:off x="335024" y="454203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2" name="Google Shape;352;p89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ext&#10;&#10;Description automatically generated" id="353" name="Google Shape;35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1702"/>
            <a:ext cx="9144000" cy="567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"/>
          <p:cNvSpPr txBox="1"/>
          <p:nvPr/>
        </p:nvSpPr>
        <p:spPr>
          <a:xfrm>
            <a:off x="337744" y="519007"/>
            <a:ext cx="63771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Assignment Rubric</a:t>
            </a:r>
            <a:endParaRPr b="0" i="0" sz="3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1500" u="none" cap="none" strike="noStrike">
              <a:solidFill>
                <a:srgbClr val="C28E0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9" name="Google Shape;359;p13"/>
          <p:cNvSpPr txBox="1"/>
          <p:nvPr/>
        </p:nvSpPr>
        <p:spPr>
          <a:xfrm>
            <a:off x="97166" y="1537498"/>
            <a:ext cx="8949668" cy="4801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document in Course Resources-&gt; Grading Rubrics.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"/>
          <p:cNvSpPr txBox="1"/>
          <p:nvPr/>
        </p:nvSpPr>
        <p:spPr>
          <a:xfrm>
            <a:off x="97166" y="6388557"/>
            <a:ext cx="2919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r>
              <a:rPr b="0" i="1" lang="en-US" sz="675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Global |Foundations of Purdue Global Culture</a:t>
            </a:r>
            <a:endParaRPr b="0" i="1" sz="6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t/>
            </a:r>
            <a:endParaRPr b="0" i="1" sz="675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Robert Kayl</dc:creator>
</cp:coreProperties>
</file>